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64" r:id="rId4"/>
    <p:sldId id="265" r:id="rId5"/>
    <p:sldId id="266" r:id="rId6"/>
    <p:sldId id="267" r:id="rId7"/>
    <p:sldId id="268" r:id="rId8"/>
    <p:sldId id="260" r:id="rId9"/>
    <p:sldId id="257" r:id="rId10"/>
    <p:sldId id="258" r:id="rId11"/>
    <p:sldId id="269" r:id="rId12"/>
    <p:sldId id="261" r:id="rId13"/>
    <p:sldId id="262" r:id="rId14"/>
    <p:sldId id="263"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A43FDC-E0CD-4DD0-B1DE-5BEAB032920D}"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A43FDC-E0CD-4DD0-B1DE-5BEAB032920D}"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A43FDC-E0CD-4DD0-B1DE-5BEAB032920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DA43FDC-E0CD-4DD0-B1DE-5BEAB032920D}"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DA43FDC-E0CD-4DD0-B1DE-5BEAB032920D}"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DA43FDC-E0CD-4DD0-B1DE-5BEAB032920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DA43FDC-E0CD-4DD0-B1DE-5BEAB032920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DA43FDC-E0CD-4DD0-B1DE-5BEAB032920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DA43FDC-E0CD-4DD0-B1DE-5BEAB032920D}"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A43FDC-E0CD-4DD0-B1DE-5BEAB032920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14EA6A7-1791-4770-9DB3-B5958151F528}" type="datetimeFigureOut">
              <a:rPr lang="ru-RU" smtClean="0"/>
              <a:pPr/>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A43FDC-E0CD-4DD0-B1DE-5BEAB032920D}"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414EA6A7-1791-4770-9DB3-B5958151F528}" type="datetimeFigureOut">
              <a:rPr lang="ru-RU" smtClean="0"/>
              <a:pPr/>
              <a:t>22.02.2021</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0DA43FDC-E0CD-4DD0-B1DE-5BEAB032920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412776"/>
            <a:ext cx="7772400" cy="3456384"/>
          </a:xfrm>
        </p:spPr>
        <p:txBody>
          <a:bodyPr/>
          <a:lstStyle/>
          <a:p>
            <a:pPr algn="ctr"/>
            <a:r>
              <a:rPr lang="ru-RU" dirty="0"/>
              <a:t>М</a:t>
            </a:r>
            <a:r>
              <a:rPr lang="ru-RU" dirty="0" smtClean="0"/>
              <a:t>ашины для химической защиты</a:t>
            </a:r>
            <a:endParaRPr lang="ru-RU" dirty="0"/>
          </a:p>
        </p:txBody>
      </p:sp>
    </p:spTree>
    <p:extLst>
      <p:ext uri="{BB962C8B-B14F-4D97-AF65-F5344CB8AC3E}">
        <p14:creationId xmlns:p14="http://schemas.microsoft.com/office/powerpoint/2010/main" xmlns="" val="4135157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16632"/>
            <a:ext cx="6512511" cy="1143000"/>
          </a:xfrm>
        </p:spPr>
        <p:txBody>
          <a:bodyPr/>
          <a:lstStyle/>
          <a:p>
            <a:pPr algn="ctr"/>
            <a:r>
              <a:rPr lang="ru-RU" sz="3600" dirty="0" smtClean="0"/>
              <a:t>План</a:t>
            </a:r>
            <a:endParaRPr lang="ru-RU" sz="3600" dirty="0"/>
          </a:p>
        </p:txBody>
      </p:sp>
      <p:sp>
        <p:nvSpPr>
          <p:cNvPr id="3" name="Объект 2"/>
          <p:cNvSpPr>
            <a:spLocks noGrp="1"/>
          </p:cNvSpPr>
          <p:nvPr>
            <p:ph sz="quarter" idx="13"/>
          </p:nvPr>
        </p:nvSpPr>
        <p:spPr>
          <a:xfrm>
            <a:off x="899592" y="1340768"/>
            <a:ext cx="6768752" cy="5256584"/>
          </a:xfrm>
        </p:spPr>
        <p:txBody>
          <a:bodyPr>
            <a:noAutofit/>
          </a:bodyPr>
          <a:lstStyle/>
          <a:p>
            <a:r>
              <a:rPr lang="ru-RU" sz="2400" b="1" dirty="0" smtClean="0"/>
              <a:t>1. Способы защиты растений, агротехнические требования, классификация машин для химической защиты растений.</a:t>
            </a:r>
          </a:p>
          <a:p>
            <a:endParaRPr lang="ru-RU" sz="2400" b="1" dirty="0" smtClean="0"/>
          </a:p>
          <a:p>
            <a:r>
              <a:rPr lang="ru-RU" sz="2400" b="1" dirty="0" smtClean="0"/>
              <a:t>2.Опрыскиватели</a:t>
            </a:r>
          </a:p>
          <a:p>
            <a:endParaRPr lang="ru-RU" sz="2400" b="1" dirty="0" smtClean="0"/>
          </a:p>
          <a:p>
            <a:r>
              <a:rPr lang="ru-RU" sz="2400" b="1" dirty="0" smtClean="0"/>
              <a:t>3.Опыливатили</a:t>
            </a:r>
          </a:p>
          <a:p>
            <a:endParaRPr lang="ru-RU" sz="2400" b="1" dirty="0" smtClean="0"/>
          </a:p>
          <a:p>
            <a:r>
              <a:rPr lang="ru-RU" sz="2400" b="1" dirty="0" smtClean="0"/>
              <a:t>4.Машины для протравливания семян зерновых культур</a:t>
            </a:r>
            <a:endParaRPr lang="ru-RU" sz="2400" b="1" dirty="0"/>
          </a:p>
        </p:txBody>
      </p:sp>
    </p:spTree>
    <p:extLst>
      <p:ext uri="{BB962C8B-B14F-4D97-AF65-F5344CB8AC3E}">
        <p14:creationId xmlns:p14="http://schemas.microsoft.com/office/powerpoint/2010/main" xmlns="" val="4000364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640960" cy="1512168"/>
          </a:xfrm>
        </p:spPr>
        <p:txBody>
          <a:bodyPr/>
          <a:lstStyle/>
          <a:p>
            <a:pPr algn="ctr"/>
            <a:r>
              <a:rPr lang="ru-RU" sz="3600" dirty="0"/>
              <a:t>Способы защиты растений от вредителей, болезней</a:t>
            </a:r>
            <a:r>
              <a:rPr lang="ru-RU" sz="3600" dirty="0" smtClean="0"/>
              <a:t>, сорняков</a:t>
            </a:r>
            <a:r>
              <a:rPr lang="ru-RU" sz="3600" dirty="0"/>
              <a:t>. </a:t>
            </a:r>
          </a:p>
        </p:txBody>
      </p:sp>
      <p:sp>
        <p:nvSpPr>
          <p:cNvPr id="3" name="Объект 2"/>
          <p:cNvSpPr>
            <a:spLocks noGrp="1"/>
          </p:cNvSpPr>
          <p:nvPr>
            <p:ph sz="quarter" idx="13"/>
          </p:nvPr>
        </p:nvSpPr>
        <p:spPr>
          <a:xfrm>
            <a:off x="251520" y="2780928"/>
            <a:ext cx="8640960" cy="3474720"/>
          </a:xfrm>
        </p:spPr>
        <p:txBody>
          <a:bodyPr/>
          <a:lstStyle/>
          <a:p>
            <a:r>
              <a:rPr lang="ru-RU" dirty="0"/>
              <a:t>Агротехнический способ </a:t>
            </a:r>
            <a:endParaRPr lang="ru-RU" dirty="0" smtClean="0"/>
          </a:p>
          <a:p>
            <a:r>
              <a:rPr lang="ru-RU" dirty="0" smtClean="0"/>
              <a:t>Биологический </a:t>
            </a:r>
            <a:r>
              <a:rPr lang="ru-RU" dirty="0"/>
              <a:t>способ </a:t>
            </a:r>
            <a:endParaRPr lang="ru-RU" dirty="0" smtClean="0"/>
          </a:p>
          <a:p>
            <a:r>
              <a:rPr lang="ru-RU" dirty="0" smtClean="0"/>
              <a:t>Химический </a:t>
            </a:r>
            <a:r>
              <a:rPr lang="ru-RU" dirty="0"/>
              <a:t>способ </a:t>
            </a:r>
            <a:endParaRPr lang="ru-RU" dirty="0" smtClean="0"/>
          </a:p>
          <a:p>
            <a:r>
              <a:rPr lang="ru-RU" dirty="0" smtClean="0"/>
              <a:t>Интегрированный </a:t>
            </a:r>
            <a:r>
              <a:rPr lang="ru-RU" dirty="0"/>
              <a:t>способ </a:t>
            </a:r>
            <a:endParaRPr lang="ru-RU" dirty="0" smtClean="0"/>
          </a:p>
        </p:txBody>
      </p:sp>
    </p:spTree>
    <p:extLst>
      <p:ext uri="{BB962C8B-B14F-4D97-AF65-F5344CB8AC3E}">
        <p14:creationId xmlns:p14="http://schemas.microsoft.com/office/powerpoint/2010/main" xmlns="" val="1626771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157192"/>
            <a:ext cx="7952671" cy="1143000"/>
          </a:xfrm>
        </p:spPr>
        <p:txBody>
          <a:bodyPr/>
          <a:lstStyle/>
          <a:p>
            <a:r>
              <a:rPr lang="ru-RU" dirty="0"/>
              <a:t>Агротехнический способ </a:t>
            </a:r>
          </a:p>
        </p:txBody>
      </p:sp>
      <p:sp>
        <p:nvSpPr>
          <p:cNvPr id="3" name="Объект 2"/>
          <p:cNvSpPr>
            <a:spLocks noGrp="1"/>
          </p:cNvSpPr>
          <p:nvPr>
            <p:ph sz="quarter" idx="13"/>
          </p:nvPr>
        </p:nvSpPr>
        <p:spPr/>
        <p:txBody>
          <a:bodyPr>
            <a:normAutofit fontScale="92500" lnSpcReduction="20000"/>
          </a:bodyPr>
          <a:lstStyle/>
          <a:p>
            <a:pPr marL="45720" indent="0">
              <a:buNone/>
            </a:pPr>
            <a:r>
              <a:rPr lang="ru-RU" dirty="0"/>
              <a:t>Направлен на создание приёмами агротехники условий, неблагоприятных для существования, размножения и расселения, вредных организмов. Направлен на создание приёмами агротехники условий, неблагоприятных для существования, размножения и расселения, вредных организмов. Основные приёмы: Основные приёмы: введение севооборотов, введение севооборотов, возделывание устойчивых сортов, возделывание устойчивых сортов, зяблевая обработка почвы, зяблевая обработка почвы, правильные сроки посева, правильные сроки посева, внесение удобрений и др. внесение удобрений и др. </a:t>
            </a:r>
          </a:p>
        </p:txBody>
      </p:sp>
    </p:spTree>
    <p:extLst>
      <p:ext uri="{BB962C8B-B14F-4D97-AF65-F5344CB8AC3E}">
        <p14:creationId xmlns:p14="http://schemas.microsoft.com/office/powerpoint/2010/main" xmlns="" val="259738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085184"/>
            <a:ext cx="7920880" cy="1143000"/>
          </a:xfrm>
        </p:spPr>
        <p:txBody>
          <a:bodyPr/>
          <a:lstStyle/>
          <a:p>
            <a:r>
              <a:rPr lang="ru-RU" dirty="0"/>
              <a:t>Биологический способ</a:t>
            </a:r>
          </a:p>
        </p:txBody>
      </p:sp>
      <p:sp>
        <p:nvSpPr>
          <p:cNvPr id="3" name="Объект 2"/>
          <p:cNvSpPr>
            <a:spLocks noGrp="1"/>
          </p:cNvSpPr>
          <p:nvPr>
            <p:ph sz="quarter" idx="13"/>
          </p:nvPr>
        </p:nvSpPr>
        <p:spPr>
          <a:xfrm>
            <a:off x="611560" y="692696"/>
            <a:ext cx="7912968" cy="3474720"/>
          </a:xfrm>
        </p:spPr>
        <p:txBody>
          <a:bodyPr>
            <a:normAutofit fontScale="77500" lnSpcReduction="20000"/>
          </a:bodyPr>
          <a:lstStyle/>
          <a:p>
            <a:r>
              <a:rPr lang="ru-RU" dirty="0"/>
              <a:t>Основан на использовании для регуляции численности вредителей и болезней живых организмов и продуктов их жизнедеятельности Основан на использовании для регуляции численности вредителей и болезней живых организмов и продуктов их жизнедеятельности Основные направления: Использование естественных паразитов: </a:t>
            </a:r>
            <a:r>
              <a:rPr lang="ru-RU" dirty="0" err="1"/>
              <a:t>трихограмма</a:t>
            </a:r>
            <a:r>
              <a:rPr lang="ru-RU" dirty="0"/>
              <a:t>, афелинус, </a:t>
            </a:r>
            <a:r>
              <a:rPr lang="ru-RU" dirty="0" err="1"/>
              <a:t>фитосейулюс</a:t>
            </a:r>
            <a:r>
              <a:rPr lang="ru-RU" dirty="0"/>
              <a:t>, златоглазка и знаменитая божья коровка Использование естественных паразитов: </a:t>
            </a:r>
            <a:r>
              <a:rPr lang="ru-RU" dirty="0" err="1"/>
              <a:t>трихограмма</a:t>
            </a:r>
            <a:r>
              <a:rPr lang="ru-RU" dirty="0"/>
              <a:t>, афелинус, </a:t>
            </a:r>
            <a:r>
              <a:rPr lang="ru-RU" dirty="0" err="1"/>
              <a:t>фитосейулюс</a:t>
            </a:r>
            <a:r>
              <a:rPr lang="ru-RU" dirty="0"/>
              <a:t>, златоглазка и знаменитая божья коровка Создание благоприятных условий для полезных птиц Создание благоприятных условий для полезных птиц Использование вирусных, бактериальных и грибных препаратов: </a:t>
            </a:r>
            <a:r>
              <a:rPr lang="ru-RU" dirty="0" err="1"/>
              <a:t>энтобактерина</a:t>
            </a:r>
            <a:r>
              <a:rPr lang="ru-RU" dirty="0"/>
              <a:t>, </a:t>
            </a:r>
            <a:r>
              <a:rPr lang="ru-RU" dirty="0" err="1"/>
              <a:t>битоксибацилина</a:t>
            </a:r>
            <a:r>
              <a:rPr lang="ru-RU" dirty="0"/>
              <a:t>, </a:t>
            </a:r>
            <a:r>
              <a:rPr lang="ru-RU" dirty="0" err="1"/>
              <a:t>лепидоцида</a:t>
            </a:r>
            <a:r>
              <a:rPr lang="ru-RU" dirty="0"/>
              <a:t> (аналоги антибиотиков в медицине) Использование вирусных, бактериальных и грибных препаратов: </a:t>
            </a:r>
            <a:r>
              <a:rPr lang="ru-RU" dirty="0" err="1"/>
              <a:t>энтобактерина</a:t>
            </a:r>
            <a:r>
              <a:rPr lang="ru-RU" dirty="0"/>
              <a:t>, </a:t>
            </a:r>
            <a:r>
              <a:rPr lang="ru-RU" dirty="0" err="1"/>
              <a:t>битоксибацилина</a:t>
            </a:r>
            <a:r>
              <a:rPr lang="ru-RU" dirty="0"/>
              <a:t>, </a:t>
            </a:r>
            <a:r>
              <a:rPr lang="ru-RU" dirty="0" err="1"/>
              <a:t>лепидоцида</a:t>
            </a:r>
            <a:r>
              <a:rPr lang="ru-RU" dirty="0"/>
              <a:t> (аналоги антибиотиков в медицине) </a:t>
            </a:r>
          </a:p>
        </p:txBody>
      </p:sp>
    </p:spTree>
    <p:extLst>
      <p:ext uri="{BB962C8B-B14F-4D97-AF65-F5344CB8AC3E}">
        <p14:creationId xmlns:p14="http://schemas.microsoft.com/office/powerpoint/2010/main" xmlns="" val="2932306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229200"/>
            <a:ext cx="7880663" cy="1143000"/>
          </a:xfrm>
        </p:spPr>
        <p:txBody>
          <a:bodyPr/>
          <a:lstStyle/>
          <a:p>
            <a:r>
              <a:rPr lang="ru-RU" dirty="0"/>
              <a:t>Химический способ</a:t>
            </a:r>
          </a:p>
        </p:txBody>
      </p:sp>
      <p:sp>
        <p:nvSpPr>
          <p:cNvPr id="3" name="Объект 2"/>
          <p:cNvSpPr>
            <a:spLocks noGrp="1"/>
          </p:cNvSpPr>
          <p:nvPr>
            <p:ph sz="quarter" idx="13"/>
          </p:nvPr>
        </p:nvSpPr>
        <p:spPr/>
        <p:txBody>
          <a:bodyPr>
            <a:normAutofit lnSpcReduction="10000"/>
          </a:bodyPr>
          <a:lstStyle/>
          <a:p>
            <a:r>
              <a:rPr lang="ru-RU" dirty="0"/>
              <a:t>Основан на использовании для борьбы с вредными организмами специальных химических препаратов – пестицидов. Основан на использовании для борьбы с вредными организмами специальных химических препаратов – пестицидов. Основные направления: опрыскивание, Основные направления: опрыскивание, опыливание, внутрипочвенное внесение, опыливание, внутрипочвенное внесение, протравливание и т.д. протравливание и т.д. </a:t>
            </a:r>
          </a:p>
        </p:txBody>
      </p:sp>
    </p:spTree>
    <p:extLst>
      <p:ext uri="{BB962C8B-B14F-4D97-AF65-F5344CB8AC3E}">
        <p14:creationId xmlns:p14="http://schemas.microsoft.com/office/powerpoint/2010/main" xmlns="" val="1328802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229200"/>
            <a:ext cx="7920880" cy="1143000"/>
          </a:xfrm>
        </p:spPr>
        <p:txBody>
          <a:bodyPr/>
          <a:lstStyle/>
          <a:p>
            <a:r>
              <a:rPr lang="ru-RU" dirty="0"/>
              <a:t>Интегрированный способ</a:t>
            </a:r>
          </a:p>
        </p:txBody>
      </p:sp>
      <p:sp>
        <p:nvSpPr>
          <p:cNvPr id="3" name="Объект 2"/>
          <p:cNvSpPr>
            <a:spLocks noGrp="1"/>
          </p:cNvSpPr>
          <p:nvPr>
            <p:ph sz="quarter" idx="13"/>
          </p:nvPr>
        </p:nvSpPr>
        <p:spPr>
          <a:xfrm>
            <a:off x="611560" y="731520"/>
            <a:ext cx="7920880" cy="3474720"/>
          </a:xfrm>
        </p:spPr>
        <p:txBody>
          <a:bodyPr/>
          <a:lstStyle/>
          <a:p>
            <a:r>
              <a:rPr lang="ru-RU" dirty="0"/>
              <a:t>Основан на совместном использовании трёх вышеперечисленных способов Наиболее рационален и современен!!! </a:t>
            </a:r>
          </a:p>
        </p:txBody>
      </p:sp>
    </p:spTree>
    <p:extLst>
      <p:ext uri="{BB962C8B-B14F-4D97-AF65-F5344CB8AC3E}">
        <p14:creationId xmlns:p14="http://schemas.microsoft.com/office/powerpoint/2010/main" xmlns="" val="1046160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88640"/>
            <a:ext cx="7272808" cy="1143000"/>
          </a:xfrm>
        </p:spPr>
        <p:txBody>
          <a:bodyPr/>
          <a:lstStyle/>
          <a:p>
            <a:pPr algn="ctr"/>
            <a:r>
              <a:rPr lang="ru-RU" sz="2000" dirty="0" smtClean="0"/>
              <a:t/>
            </a:r>
            <a:br>
              <a:rPr lang="ru-RU" sz="2000" dirty="0" smtClean="0"/>
            </a:br>
            <a:r>
              <a:rPr lang="ru-RU" sz="2000" dirty="0" smtClean="0"/>
              <a:t>Понятие </a:t>
            </a:r>
            <a:r>
              <a:rPr lang="ru-RU" sz="2000" dirty="0"/>
              <a:t>«защита растений от вредителей, болезней, сорняков»</a:t>
            </a:r>
          </a:p>
        </p:txBody>
      </p:sp>
      <p:sp>
        <p:nvSpPr>
          <p:cNvPr id="3" name="Объект 2"/>
          <p:cNvSpPr>
            <a:spLocks noGrp="1"/>
          </p:cNvSpPr>
          <p:nvPr>
            <p:ph sz="quarter" idx="13"/>
          </p:nvPr>
        </p:nvSpPr>
        <p:spPr>
          <a:xfrm>
            <a:off x="971600" y="1700808"/>
            <a:ext cx="7200800" cy="4752528"/>
          </a:xfrm>
        </p:spPr>
        <p:txBody>
          <a:bodyPr>
            <a:normAutofit fontScale="77500" lnSpcReduction="20000"/>
          </a:bodyPr>
          <a:lstStyle/>
          <a:p>
            <a:r>
              <a:rPr lang="ru-RU" dirty="0"/>
              <a:t>20–25 % урожая. Некоторые культуры могут повреждать более 100 видов вредителей и возбудителей болезней. В связи с этим по мере интенсификации сельскохозяйственного производства возрастает значение защиты растений как одного из важнейших факторов, обеспечивающих получение высоких и стабильных урожаев сельскохозяйственных культур и повышения качества получаемой продукции. В этом учебном вопросе мы рассмотрим основные вредные для сельскохозяйственных растений организмы: болезни, вредители и сорняки. От вредителей и болезней ежегодно во всём мире теряется около 20–25 % урожая. Некоторые культуры могут повреждать более 100 видов вредителей и возбудителей болезней. В связи с этим по мере интенсификации сельскохозяйственного производства возрастает значение защиты растений как одного из важнейших факторов, обеспечивающих получение высоких и стабильных урожаев сельскохозяйственных культур и повышения качества получаемой продукции. В этом учебном вопросе мы рассмотрим основные вредные для сельскохозяйственных растений организмы: болезни, вредители и сорняки. </a:t>
            </a:r>
          </a:p>
        </p:txBody>
      </p:sp>
    </p:spTree>
    <p:extLst>
      <p:ext uri="{BB962C8B-B14F-4D97-AF65-F5344CB8AC3E}">
        <p14:creationId xmlns:p14="http://schemas.microsoft.com/office/powerpoint/2010/main" xmlns="" val="801898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11560" y="44624"/>
            <a:ext cx="7920880" cy="6480720"/>
          </a:xfrm>
          <a:effectLst>
            <a:innerShdw blurRad="63500" dist="50800" dir="10800000">
              <a:prstClr val="black">
                <a:alpha val="50000"/>
              </a:prstClr>
            </a:innerShdw>
          </a:effectLst>
        </p:spPr>
        <p:txBody>
          <a:bodyPr>
            <a:normAutofit fontScale="70000" lnSpcReduction="20000"/>
          </a:bodyPr>
          <a:lstStyle/>
          <a:p>
            <a:pPr lvl="2" algn="ctr"/>
            <a:r>
              <a:rPr lang="ru-RU" sz="5100" b="1" dirty="0"/>
              <a:t>Химические способы защиты растений</a:t>
            </a:r>
          </a:p>
          <a:p>
            <a:r>
              <a:rPr lang="ru-RU" dirty="0"/>
              <a:t>Вредителей и возбудителей болезней сельскохозяйственных растений уничтожают преимущественно химическими препаратами.</a:t>
            </a:r>
          </a:p>
          <a:p>
            <a:r>
              <a:rPr lang="ru-RU" dirty="0"/>
              <a:t>Химическую борьбу с вредителями и болезнями проводят опрыскиванием или  опыливанием,  аэрозольным методом, протравливанием семян, фумигацией почвы, разбрасыванием отравленных приманок.</a:t>
            </a:r>
          </a:p>
          <a:p>
            <a:r>
              <a:rPr lang="ru-RU" dirty="0"/>
              <a:t>Растения опрыскивают распыленными жидкими ядохимикатами. При этом жидкости расходуется от 25 до 2000 л/га. Расширяется малообъемное опрыскивание, при котором для обработки полевых и овощных культур расходуют 25 - 250 л/га, а для садов и виноградников - 230 л/га.</a:t>
            </a:r>
          </a:p>
          <a:p>
            <a:r>
              <a:rPr lang="ru-RU" dirty="0"/>
              <a:t>Малообъемное опрыскивание проводят </a:t>
            </a:r>
            <a:r>
              <a:rPr lang="ru-RU" dirty="0" err="1"/>
              <a:t>вентиляторными</a:t>
            </a:r>
            <a:r>
              <a:rPr lang="ru-RU" dirty="0"/>
              <a:t> опрыскивателями, которые обеспечивают высокую дисперсность жидкости и равномерность покрытия листьев растений.</a:t>
            </a:r>
          </a:p>
          <a:p>
            <a:r>
              <a:rPr lang="ru-RU" dirty="0"/>
              <a:t>Проходят испытания устройства для </a:t>
            </a:r>
            <a:r>
              <a:rPr lang="ru-RU" dirty="0" err="1"/>
              <a:t>ультрамалообъемного</a:t>
            </a:r>
            <a:r>
              <a:rPr lang="ru-RU" dirty="0"/>
              <a:t> опрыскивания, при котором расходуется 1 - 3 кг/га жидкого ядохимиката.</a:t>
            </a:r>
          </a:p>
          <a:p>
            <a:r>
              <a:rPr lang="ru-RU" dirty="0"/>
              <a:t>При опыливании растения покрывают тонким слоем порошкообразного ядохимиката. Оно менее трудоемко, чем опрыскивание, »не требует воды, но расход яда возрастает в 4 - 6 раз.</a:t>
            </a:r>
          </a:p>
          <a:p>
            <a:r>
              <a:rPr lang="ru-RU" dirty="0"/>
              <a:t>В аэрозольных генераторах концентрированный раствор ядохимиката термомеханическим способом - дроблением жидкости горячим воздушным потоком - превращают в туман.</a:t>
            </a:r>
          </a:p>
          <a:p>
            <a:r>
              <a:rPr lang="ru-RU" dirty="0"/>
              <a:t>Чтобы уменьшить скорость испарения аэрозолей, в качестве растворителей применяют нефтепродукты с высокой температурой кипения (дизельное топливо, соляровое масло). Расход жидкого ядохимиката для обработки полевых и овощных культур 5 - 10 л/га, для сада 8 - 25 л/га</a:t>
            </a:r>
            <a:r>
              <a:rPr lang="ru-RU" dirty="0" smtClean="0"/>
              <a:t>.</a:t>
            </a:r>
            <a:endParaRPr lang="ru-RU" dirty="0"/>
          </a:p>
        </p:txBody>
      </p:sp>
    </p:spTree>
    <p:extLst>
      <p:ext uri="{BB962C8B-B14F-4D97-AF65-F5344CB8AC3E}">
        <p14:creationId xmlns:p14="http://schemas.microsoft.com/office/powerpoint/2010/main" xmlns="" val="71172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44624"/>
            <a:ext cx="6512511" cy="1143000"/>
          </a:xfrm>
        </p:spPr>
        <p:txBody>
          <a:bodyPr/>
          <a:lstStyle/>
          <a:p>
            <a:pPr algn="ctr"/>
            <a:r>
              <a:rPr lang="ru-RU" sz="3600" dirty="0"/>
              <a:t>Опрыскиватели</a:t>
            </a:r>
            <a:br>
              <a:rPr lang="ru-RU" sz="3600" dirty="0"/>
            </a:br>
            <a:endParaRPr lang="ru-RU" sz="3600" dirty="0"/>
          </a:p>
        </p:txBody>
      </p:sp>
      <p:sp>
        <p:nvSpPr>
          <p:cNvPr id="3" name="Объект 2"/>
          <p:cNvSpPr>
            <a:spLocks noGrp="1"/>
          </p:cNvSpPr>
          <p:nvPr>
            <p:ph sz="quarter" idx="13"/>
          </p:nvPr>
        </p:nvSpPr>
        <p:spPr>
          <a:xfrm>
            <a:off x="969626" y="1124744"/>
            <a:ext cx="7202773" cy="5328592"/>
          </a:xfrm>
        </p:spPr>
        <p:txBody>
          <a:bodyPr/>
          <a:lstStyle/>
          <a:p>
            <a:r>
              <a:rPr lang="ru-RU" dirty="0"/>
              <a:t>В опрыскивателе жидкость насосом или сжатым воздухом подает в </a:t>
            </a:r>
            <a:r>
              <a:rPr lang="ru-RU" dirty="0" err="1"/>
              <a:t>распыливающее</a:t>
            </a:r>
            <a:r>
              <a:rPr lang="ru-RU" dirty="0"/>
              <a:t> устройство, из него выбрасывается через наконечник в мелко распыленном виде и оседает на растение.</a:t>
            </a:r>
          </a:p>
          <a:p>
            <a:r>
              <a:rPr lang="ru-RU" dirty="0"/>
              <a:t>Наиболее ответственная часть опрыскивателя - </a:t>
            </a:r>
            <a:r>
              <a:rPr lang="ru-RU" dirty="0" err="1"/>
              <a:t>распыливающие</a:t>
            </a:r>
            <a:r>
              <a:rPr lang="ru-RU" dirty="0"/>
              <a:t> </a:t>
            </a:r>
            <a:r>
              <a:rPr lang="ru-RU" dirty="0" err="1"/>
              <a:t>конечники</a:t>
            </a:r>
            <a:r>
              <a:rPr lang="ru-RU" dirty="0"/>
              <a:t>. От их работы зависит равномерность покрытия растений жидкостью. Наконечники закрепляют на штанге, подвеске или брандспойте.</a:t>
            </a:r>
          </a:p>
        </p:txBody>
      </p:sp>
      <p:sp>
        <p:nvSpPr>
          <p:cNvPr id="4" name="Объект 2"/>
          <p:cNvSpPr txBox="1">
            <a:spLocks/>
          </p:cNvSpPr>
          <p:nvPr/>
        </p:nvSpPr>
        <p:spPr>
          <a:xfrm>
            <a:off x="971600" y="1124744"/>
            <a:ext cx="7202773" cy="5328592"/>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ru-RU" dirty="0" smtClean="0"/>
              <a:t>В опрыскивателе жидкость насосом или сжатым воздухом подает в </a:t>
            </a:r>
            <a:r>
              <a:rPr lang="ru-RU" dirty="0" err="1" smtClean="0"/>
              <a:t>распыливающее</a:t>
            </a:r>
            <a:r>
              <a:rPr lang="ru-RU" dirty="0" smtClean="0"/>
              <a:t> устройство, из него выбрасывается через наконечник в мелко распыленном виде и оседает на растение.</a:t>
            </a:r>
          </a:p>
          <a:p>
            <a:r>
              <a:rPr lang="ru-RU" dirty="0" smtClean="0"/>
              <a:t>Наиболее </a:t>
            </a:r>
            <a:r>
              <a:rPr lang="ru-RU" dirty="0"/>
              <a:t>ответственная часть опрыскивателя - </a:t>
            </a:r>
            <a:r>
              <a:rPr lang="ru-RU" dirty="0" err="1" smtClean="0"/>
              <a:t>распыливающие</a:t>
            </a:r>
            <a:r>
              <a:rPr lang="ru-RU" dirty="0" smtClean="0"/>
              <a:t> </a:t>
            </a:r>
            <a:r>
              <a:rPr lang="ru-RU" dirty="0" err="1"/>
              <a:t>конечники</a:t>
            </a:r>
            <a:r>
              <a:rPr lang="ru-RU" dirty="0"/>
              <a:t>. От их работы зависит равномерность покрытия растений жидкостью. </a:t>
            </a:r>
            <a:r>
              <a:rPr lang="ru-RU" dirty="0" smtClean="0"/>
              <a:t>Наконечники </a:t>
            </a:r>
            <a:r>
              <a:rPr lang="ru-RU" dirty="0"/>
              <a:t>закрепляют на штанге, подвеске или брандспойте.</a:t>
            </a:r>
          </a:p>
        </p:txBody>
      </p:sp>
      <p:pic>
        <p:nvPicPr>
          <p:cNvPr id="3074" name="Picture 2" descr="C:\Users\Admin\Desktop\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35896" y="4204571"/>
            <a:ext cx="3707904" cy="249291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95825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7920880" cy="1143000"/>
          </a:xfrm>
        </p:spPr>
        <p:txBody>
          <a:bodyPr/>
          <a:lstStyle/>
          <a:p>
            <a:pPr algn="ctr"/>
            <a:r>
              <a:rPr lang="ru-RU" dirty="0"/>
              <a:t>Опыливание</a:t>
            </a:r>
          </a:p>
        </p:txBody>
      </p:sp>
      <p:sp>
        <p:nvSpPr>
          <p:cNvPr id="3" name="Объект 2"/>
          <p:cNvSpPr>
            <a:spLocks noGrp="1"/>
          </p:cNvSpPr>
          <p:nvPr>
            <p:ph sz="quarter" idx="13"/>
          </p:nvPr>
        </p:nvSpPr>
        <p:spPr>
          <a:xfrm>
            <a:off x="611560" y="1988840"/>
            <a:ext cx="7920880" cy="4608512"/>
          </a:xfrm>
        </p:spPr>
        <p:txBody>
          <a:bodyPr/>
          <a:lstStyle/>
          <a:p>
            <a:r>
              <a:rPr lang="ru-RU" dirty="0"/>
              <a:t>При этом, менее распространённом методе, пестициды вносятся методом распыления сухого порошка ядохимиката на обрабатываемую поверхность растений. При этом, менее распространённом методе, пестициды вносятся методом распыления сухого порошка ядохимиката на обрабатываемую поверхность растений. </a:t>
            </a:r>
          </a:p>
        </p:txBody>
      </p:sp>
      <p:pic>
        <p:nvPicPr>
          <p:cNvPr id="2050" name="Picture 2" descr="C:\Users\Admin\Desktop\impolveratore-pneumatico-trainato-new-maxi-600-testata-2-ventagli_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7624" y="4077071"/>
            <a:ext cx="6624736" cy="24923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69704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88640"/>
            <a:ext cx="6512511" cy="1143000"/>
          </a:xfrm>
        </p:spPr>
        <p:txBody>
          <a:bodyPr/>
          <a:lstStyle/>
          <a:p>
            <a:pPr algn="ctr"/>
            <a:r>
              <a:rPr lang="ru-RU" sz="3600" dirty="0"/>
              <a:t>Способы защиты растений и агротехнические требования</a:t>
            </a:r>
          </a:p>
        </p:txBody>
      </p:sp>
      <p:sp>
        <p:nvSpPr>
          <p:cNvPr id="3" name="Объект 2"/>
          <p:cNvSpPr>
            <a:spLocks noGrp="1"/>
          </p:cNvSpPr>
          <p:nvPr>
            <p:ph sz="quarter" idx="13"/>
          </p:nvPr>
        </p:nvSpPr>
        <p:spPr>
          <a:xfrm>
            <a:off x="971600" y="2276872"/>
            <a:ext cx="7200800" cy="4248472"/>
          </a:xfrm>
        </p:spPr>
        <p:txBody>
          <a:bodyPr>
            <a:normAutofit fontScale="77500" lnSpcReduction="20000"/>
          </a:bodyPr>
          <a:lstStyle/>
          <a:p>
            <a:r>
              <a:rPr lang="ru-RU" dirty="0" smtClean="0"/>
              <a:t>Способы </a:t>
            </a:r>
            <a:r>
              <a:rPr lang="ru-RU" dirty="0"/>
              <a:t>защиты растений бывают биологические и химические.</a:t>
            </a:r>
            <a:br>
              <a:rPr lang="ru-RU" dirty="0"/>
            </a:br>
            <a:r>
              <a:rPr lang="ru-RU" dirty="0"/>
              <a:t/>
            </a:r>
            <a:br>
              <a:rPr lang="ru-RU" dirty="0"/>
            </a:br>
            <a:r>
              <a:rPr lang="ru-RU" dirty="0"/>
              <a:t>Биологический способ защиты растений от вредителей, болезней и сорной растительности предусматривает использование полезных организмов (бактерий, вирусов, насекомых, грибных биопрепаратов).</a:t>
            </a:r>
            <a:br>
              <a:rPr lang="ru-RU" dirty="0"/>
            </a:br>
            <a:r>
              <a:rPr lang="ru-RU" dirty="0"/>
              <a:t/>
            </a:r>
            <a:br>
              <a:rPr lang="ru-RU" dirty="0"/>
            </a:br>
            <a:r>
              <a:rPr lang="ru-RU" dirty="0"/>
              <a:t>Химический способ борьбы с вредителями и болезнями культурных растений включает химические вещества пестициды, которые разделяются на три группы: инсектициды, фунгициды; гербициды и дефолианты. Инсектициды применяют при уничтожении вредных насекомых, фунгициды при борьбе с болезнями растений, гербициды для борьбы с сорными растениями, дефолианты для освобождения от листьев.</a:t>
            </a:r>
            <a:br>
              <a:rPr lang="ru-RU" dirty="0"/>
            </a:br>
            <a:r>
              <a:rPr lang="ru-RU" dirty="0"/>
              <a:t/>
            </a:r>
            <a:br>
              <a:rPr lang="ru-RU" dirty="0"/>
            </a:br>
            <a:r>
              <a:rPr lang="ru-RU" dirty="0"/>
              <a:t>Химические методы защиты культурных растений включают: протравливание семян, дезинфекцию теплиц и складов, опыливание и опрыскивание пестицидами почвы и растений, </a:t>
            </a:r>
            <a:r>
              <a:rPr lang="ru-RU" dirty="0" err="1"/>
              <a:t>подкармливание</a:t>
            </a:r>
            <a:r>
              <a:rPr lang="ru-RU" dirty="0"/>
              <a:t> растений, разбрасывание отравленных приманок.</a:t>
            </a:r>
          </a:p>
        </p:txBody>
      </p:sp>
    </p:spTree>
    <p:extLst>
      <p:ext uri="{BB962C8B-B14F-4D97-AF65-F5344CB8AC3E}">
        <p14:creationId xmlns:p14="http://schemas.microsoft.com/office/powerpoint/2010/main" xmlns="" val="1374638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1" y="188640"/>
            <a:ext cx="6480720" cy="1143000"/>
          </a:xfrm>
        </p:spPr>
        <p:txBody>
          <a:bodyPr/>
          <a:lstStyle/>
          <a:p>
            <a:pPr algn="ctr"/>
            <a:r>
              <a:rPr lang="ru-RU" sz="3600" dirty="0" smtClean="0"/>
              <a:t>Болезни </a:t>
            </a:r>
            <a:r>
              <a:rPr lang="ru-RU" sz="3600" dirty="0"/>
              <a:t>С/Х культур</a:t>
            </a:r>
          </a:p>
        </p:txBody>
      </p:sp>
      <p:pic>
        <p:nvPicPr>
          <p:cNvPr id="1026" name="Picture 2" descr="C:\Users\Admin\Desktop\12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1628800"/>
            <a:ext cx="2376264" cy="281373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287524" y="1237402"/>
            <a:ext cx="3024336" cy="369332"/>
          </a:xfrm>
          <a:prstGeom prst="rect">
            <a:avLst/>
          </a:prstGeom>
        </p:spPr>
        <p:txBody>
          <a:bodyPr wrap="square">
            <a:spAutoFit/>
          </a:bodyPr>
          <a:lstStyle/>
          <a:p>
            <a:pPr algn="ctr"/>
            <a:r>
              <a:rPr lang="ru-RU" dirty="0" smtClean="0"/>
              <a:t>Снежная плесень</a:t>
            </a:r>
            <a:endParaRPr lang="ru-RU" dirty="0"/>
          </a:p>
        </p:txBody>
      </p:sp>
      <p:pic>
        <p:nvPicPr>
          <p:cNvPr id="1027" name="Picture 3" descr="C:\Users\Admin\Desktop\3_720X40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98058" y="2720019"/>
            <a:ext cx="5618187" cy="316277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Прямоугольник 4"/>
          <p:cNvSpPr/>
          <p:nvPr/>
        </p:nvSpPr>
        <p:spPr>
          <a:xfrm>
            <a:off x="5148064" y="2060848"/>
            <a:ext cx="2332690" cy="369332"/>
          </a:xfrm>
          <a:prstGeom prst="rect">
            <a:avLst/>
          </a:prstGeom>
        </p:spPr>
        <p:txBody>
          <a:bodyPr wrap="none">
            <a:spAutoFit/>
          </a:bodyPr>
          <a:lstStyle/>
          <a:p>
            <a:r>
              <a:rPr lang="ru-RU" dirty="0"/>
              <a:t>С</a:t>
            </a:r>
            <a:r>
              <a:rPr lang="ru-RU" dirty="0" smtClean="0"/>
              <a:t>епториоз пшеницы</a:t>
            </a:r>
            <a:endParaRPr lang="ru-RU" dirty="0"/>
          </a:p>
        </p:txBody>
      </p:sp>
    </p:spTree>
    <p:extLst>
      <p:ext uri="{BB962C8B-B14F-4D97-AF65-F5344CB8AC3E}">
        <p14:creationId xmlns:p14="http://schemas.microsoft.com/office/powerpoint/2010/main" xmlns="" val="2054724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157192"/>
            <a:ext cx="7920879" cy="1143000"/>
          </a:xfrm>
        </p:spPr>
        <p:txBody>
          <a:bodyPr/>
          <a:lstStyle/>
          <a:p>
            <a:pPr algn="ctr"/>
            <a:r>
              <a:rPr lang="ru-RU" dirty="0"/>
              <a:t>Протравливание семян и клубней</a:t>
            </a:r>
          </a:p>
        </p:txBody>
      </p:sp>
      <p:sp>
        <p:nvSpPr>
          <p:cNvPr id="3" name="Объект 2"/>
          <p:cNvSpPr>
            <a:spLocks noGrp="1"/>
          </p:cNvSpPr>
          <p:nvPr>
            <p:ph sz="quarter" idx="13"/>
          </p:nvPr>
        </p:nvSpPr>
        <p:spPr>
          <a:xfrm>
            <a:off x="611560" y="548680"/>
            <a:ext cx="7920880" cy="4464496"/>
          </a:xfrm>
        </p:spPr>
        <p:txBody>
          <a:bodyPr/>
          <a:lstStyle/>
          <a:p>
            <a:r>
              <a:rPr lang="ru-RU" dirty="0"/>
              <a:t>Этим методом обрабатывают семена и клубни растений в до посадочный и до посевной период. Семена и клубни покрывают тончайшим слоем специальных ядохимикатов – фунгицидов, с целью защиты проростков растений от поражения грибковыми, вирусными и другими заболеваниями. Этим методом обрабатывают семена и клубни растений в до посадочный и до посевной период. Семена и клубни покрывают тончайшим слоем специальных ядохимикатов – фунгицидов, с целью защиты проростков растений от поражения грибковыми, вирусными и другими заболеваниями. </a:t>
            </a:r>
          </a:p>
        </p:txBody>
      </p:sp>
    </p:spTree>
    <p:extLst>
      <p:ext uri="{BB962C8B-B14F-4D97-AF65-F5344CB8AC3E}">
        <p14:creationId xmlns:p14="http://schemas.microsoft.com/office/powerpoint/2010/main" xmlns="" val="3907605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1" y="4797152"/>
            <a:ext cx="7920880" cy="1800200"/>
          </a:xfrm>
        </p:spPr>
        <p:txBody>
          <a:bodyPr/>
          <a:lstStyle/>
          <a:p>
            <a:pPr algn="ctr"/>
            <a:r>
              <a:rPr lang="ru-RU" dirty="0"/>
              <a:t>Внутрипочвенное внесение</a:t>
            </a:r>
          </a:p>
        </p:txBody>
      </p:sp>
      <p:sp>
        <p:nvSpPr>
          <p:cNvPr id="3" name="Объект 2"/>
          <p:cNvSpPr>
            <a:spLocks noGrp="1"/>
          </p:cNvSpPr>
          <p:nvPr>
            <p:ph sz="quarter" idx="13"/>
          </p:nvPr>
        </p:nvSpPr>
        <p:spPr>
          <a:xfrm>
            <a:off x="611560" y="332656"/>
            <a:ext cx="7920880" cy="4464496"/>
          </a:xfrm>
        </p:spPr>
        <p:txBody>
          <a:bodyPr>
            <a:normAutofit/>
          </a:bodyPr>
          <a:lstStyle/>
          <a:p>
            <a:r>
              <a:rPr lang="ru-RU" dirty="0"/>
              <a:t>Этот метод основан на внесении жидких и гранулированных пестицидов внутрь пахотного горизонта, с целью уничтожения проростков сорняков в паровых полях. Этот метод основан на внесении жидких и гранулированных пестицидов внутрь пахотного горизонта, с целью уничтожения проростков сорняков в паровых полях. Аналог наиболее распространённого способа внесения удобрений - локального. Аналог наиболее распространённого способа внесения удобрений - локального. </a:t>
            </a:r>
          </a:p>
        </p:txBody>
      </p:sp>
    </p:spTree>
    <p:extLst>
      <p:ext uri="{BB962C8B-B14F-4D97-AF65-F5344CB8AC3E}">
        <p14:creationId xmlns:p14="http://schemas.microsoft.com/office/powerpoint/2010/main" xmlns="" val="2093126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1" y="4725144"/>
            <a:ext cx="7920880" cy="1800200"/>
          </a:xfrm>
        </p:spPr>
        <p:txBody>
          <a:bodyPr/>
          <a:lstStyle/>
          <a:p>
            <a:pPr algn="ctr"/>
            <a:r>
              <a:rPr lang="ru-RU" dirty="0"/>
              <a:t>Агротехнические требования</a:t>
            </a:r>
          </a:p>
        </p:txBody>
      </p:sp>
      <p:sp>
        <p:nvSpPr>
          <p:cNvPr id="3" name="Объект 2"/>
          <p:cNvSpPr>
            <a:spLocks noGrp="1"/>
          </p:cNvSpPr>
          <p:nvPr>
            <p:ph sz="quarter" idx="13"/>
          </p:nvPr>
        </p:nvSpPr>
        <p:spPr>
          <a:xfrm>
            <a:off x="611560" y="764704"/>
            <a:ext cx="7920880" cy="3816424"/>
          </a:xfrm>
        </p:spPr>
        <p:txBody>
          <a:bodyPr>
            <a:normAutofit fontScale="92500"/>
          </a:bodyPr>
          <a:lstStyle/>
          <a:p>
            <a:r>
              <a:rPr lang="ru-RU" dirty="0" smtClean="0"/>
              <a:t>Предъявляемые </a:t>
            </a:r>
            <a:r>
              <a:rPr lang="ru-RU" dirty="0"/>
              <a:t>к машинам для химической защиты растений. Обработку почвы и посевов ядохимикатами проводят в сжатые агротехнические сроки. Расход рабочей жидкости и порошка на единицу обрабатываемой площади должен быть постоянным на всё время работы, а сама жидкость должна быть однородной по составу. Отклонение концентрации рабочей жидкости от заданной должно быть в пределах ± 5%. </a:t>
            </a:r>
            <a:r>
              <a:rPr lang="ru-RU" dirty="0" smtClean="0"/>
              <a:t>Распиливающие </a:t>
            </a:r>
            <a:r>
              <a:rPr lang="ru-RU" dirty="0"/>
              <a:t>устройства должны обеспечивать равномерное распределение рабочей жидкости и порошка по обрабатываемому участку с заданной нормой. Отклонение расхода жидкости отдельными распылителями штангового опрыскивателя в процессе работы не должно превышать 5 % </a:t>
            </a:r>
          </a:p>
        </p:txBody>
      </p:sp>
      <p:sp>
        <p:nvSpPr>
          <p:cNvPr id="4" name="Объект 2"/>
          <p:cNvSpPr txBox="1">
            <a:spLocks/>
          </p:cNvSpPr>
          <p:nvPr/>
        </p:nvSpPr>
        <p:spPr>
          <a:xfrm>
            <a:off x="683568" y="764704"/>
            <a:ext cx="7920880" cy="3816424"/>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endParaRPr lang="ru-RU" dirty="0"/>
          </a:p>
        </p:txBody>
      </p:sp>
    </p:spTree>
    <p:extLst>
      <p:ext uri="{BB962C8B-B14F-4D97-AF65-F5344CB8AC3E}">
        <p14:creationId xmlns:p14="http://schemas.microsoft.com/office/powerpoint/2010/main" xmlns="" val="3247489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628800"/>
            <a:ext cx="7920880" cy="1143000"/>
          </a:xfrm>
        </p:spPr>
        <p:txBody>
          <a:bodyPr/>
          <a:lstStyle/>
          <a:p>
            <a:pPr algn="ctr"/>
            <a:r>
              <a:rPr lang="ru-RU" dirty="0" smtClean="0"/>
              <a:t>Спасибо за внимание</a:t>
            </a:r>
            <a:endParaRPr lang="ru-RU" dirty="0"/>
          </a:p>
        </p:txBody>
      </p:sp>
    </p:spTree>
    <p:extLst>
      <p:ext uri="{BB962C8B-B14F-4D97-AF65-F5344CB8AC3E}">
        <p14:creationId xmlns:p14="http://schemas.microsoft.com/office/powerpoint/2010/main" xmlns="" val="4098626878"/>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67</TotalTime>
  <Words>896</Words>
  <Application>Microsoft Office PowerPoint</Application>
  <PresentationFormat>Экран (4:3)</PresentationFormat>
  <Paragraphs>52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Воздушный поток</vt:lpstr>
      <vt:lpstr>Машины для химической защиты</vt:lpstr>
      <vt:lpstr>План</vt:lpstr>
      <vt:lpstr>Способы защиты растений от вредителей, болезней, сорняков. </vt:lpstr>
      <vt:lpstr>Агротехнический способ </vt:lpstr>
      <vt:lpstr>Биологический способ</vt:lpstr>
      <vt:lpstr>Химический способ</vt:lpstr>
      <vt:lpstr>Интегрированный способ</vt:lpstr>
      <vt:lpstr> Понятие «защита растений от вредителей, болезней, сорняков»</vt:lpstr>
      <vt:lpstr>Слайд 9</vt:lpstr>
      <vt:lpstr>Опрыскиватели </vt:lpstr>
      <vt:lpstr>Опыливание</vt:lpstr>
      <vt:lpstr>Способы защиты растений и агротехнические требования</vt:lpstr>
      <vt:lpstr>Болезни С/Х культур</vt:lpstr>
      <vt:lpstr>Протравливание семян и клубней</vt:lpstr>
      <vt:lpstr>Внутрипочвенное внесение</vt:lpstr>
      <vt:lpstr>Агротехнические требования</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User</cp:lastModifiedBy>
  <cp:revision>6</cp:revision>
  <dcterms:created xsi:type="dcterms:W3CDTF">2016-09-21T13:36:46Z</dcterms:created>
  <dcterms:modified xsi:type="dcterms:W3CDTF">2021-02-22T08:56:02Z</dcterms:modified>
</cp:coreProperties>
</file>